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9" autoAdjust="0"/>
    <p:restoredTop sz="94660"/>
  </p:normalViewPr>
  <p:slideViewPr>
    <p:cSldViewPr snapToGrid="0">
      <p:cViewPr>
        <p:scale>
          <a:sx n="72" d="100"/>
          <a:sy n="72" d="100"/>
        </p:scale>
        <p:origin x="6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30T12:39:49.4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321 0,'-11'11,"-4"25,2 39,2 38,-8 45,0 48,2 43,-5 56,-1 29,-6 12,2-10,5-29,7-24,5-28,5-24,3-20,2-34,1-26,0-17,0-10,0-4,0-1,-11 0,-5-8,2-2,2 2,3-7,3-10,2-11,2-19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1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20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5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1556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85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0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8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8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9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8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3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7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8526D-0FD1-4CF4-893E-A4E14E2CDD9A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2831A8-429F-4B0B-BDF1-7D289028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groups/stonybrookhvz" TargetMode="External"/><Relationship Id="rId2" Type="http://schemas.openxmlformats.org/officeDocument/2006/relationships/hyperlink" Target="http://www.sbhvz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BUHumansvsZombi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13C8-3162-4400-A6A6-6447D2CC9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2404534"/>
            <a:ext cx="3893439" cy="16463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/>
              <a:t>HUMANS VS ZOMBIES</a:t>
            </a:r>
            <a:br>
              <a:rPr lang="en-US" sz="3400" b="1"/>
            </a:br>
            <a:r>
              <a:rPr lang="en-US" sz="3400" b="1"/>
              <a:t>Fall 2018</a:t>
            </a:r>
          </a:p>
        </p:txBody>
      </p:sp>
      <p:pic>
        <p:nvPicPr>
          <p:cNvPr id="1028" name="Picture 4" descr="Image may contain: 2 people">
            <a:extLst>
              <a:ext uri="{FF2B5EF4-FFF2-40B4-BE49-F238E27FC236}">
                <a16:creationId xmlns:a16="http://schemas.microsoft.com/office/drawing/2014/main" id="{18EAE880-02C7-4D2E-89E9-563948850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7"/>
          <a:stretch/>
        </p:blipFill>
        <p:spPr bwMode="auto">
          <a:xfrm>
            <a:off x="332680" y="-1"/>
            <a:ext cx="5062280" cy="3429000"/>
          </a:xfrm>
          <a:custGeom>
            <a:avLst/>
            <a:gdLst>
              <a:gd name="connsiteX0" fmla="*/ 509916 w 5062280"/>
              <a:gd name="connsiteY0" fmla="*/ 0 h 3429000"/>
              <a:gd name="connsiteX1" fmla="*/ 5062280 w 5062280"/>
              <a:gd name="connsiteY1" fmla="*/ 0 h 3429000"/>
              <a:gd name="connsiteX2" fmla="*/ 5062280 w 5062280"/>
              <a:gd name="connsiteY2" fmla="*/ 21851 h 3429000"/>
              <a:gd name="connsiteX3" fmla="*/ 4549416 w 5062280"/>
              <a:gd name="connsiteY3" fmla="*/ 3429000 h 3429000"/>
              <a:gd name="connsiteX4" fmla="*/ 0 w 506228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atling nerf gun">
            <a:extLst>
              <a:ext uri="{FF2B5EF4-FFF2-40B4-BE49-F238E27FC236}">
                <a16:creationId xmlns:a16="http://schemas.microsoft.com/office/drawing/2014/main" id="{0ADAFD41-99D2-4B3A-A20A-E34CCEAF8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554"/>
          <a:stretch/>
        </p:blipFill>
        <p:spPr bwMode="auto">
          <a:xfrm>
            <a:off x="20" y="3428999"/>
            <a:ext cx="4882076" cy="3429001"/>
          </a:xfrm>
          <a:custGeom>
            <a:avLst/>
            <a:gdLst>
              <a:gd name="connsiteX0" fmla="*/ 332680 w 4882096"/>
              <a:gd name="connsiteY0" fmla="*/ 0 h 3429001"/>
              <a:gd name="connsiteX1" fmla="*/ 4882096 w 4882096"/>
              <a:gd name="connsiteY1" fmla="*/ 0 h 3429001"/>
              <a:gd name="connsiteX2" fmla="*/ 4365943 w 4882096"/>
              <a:gd name="connsiteY2" fmla="*/ 3429001 h 3429001"/>
              <a:gd name="connsiteX3" fmla="*/ 0 w 4882096"/>
              <a:gd name="connsiteY3" fmla="*/ 3429001 h 3429001"/>
              <a:gd name="connsiteX4" fmla="*/ 0 w 488209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0" name="Straight Connector 72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64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3933-4822-4CC4-8703-179FD9DC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AREA!!!!</a:t>
            </a:r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10792A47-F8ED-43F3-BB4C-B488E919F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r="15366"/>
          <a:stretch/>
        </p:blipFill>
        <p:spPr>
          <a:xfrm>
            <a:off x="6255177" y="0"/>
            <a:ext cx="6037650" cy="7121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05B5D-8737-456A-B171-ADCA2BC6BE76}"/>
              </a:ext>
            </a:extLst>
          </p:cNvPr>
          <p:cNvSpPr txBox="1"/>
          <p:nvPr/>
        </p:nvSpPr>
        <p:spPr>
          <a:xfrm>
            <a:off x="677334" y="2610678"/>
            <a:ext cx="5259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RED IS NOT PLAY AREA</a:t>
            </a:r>
          </a:p>
          <a:p>
            <a:pPr fontAlgn="base"/>
            <a:r>
              <a:rPr lang="en-US" dirty="0"/>
              <a:t>Avoid big parking lots </a:t>
            </a:r>
          </a:p>
          <a:p>
            <a:pPr fontAlgn="base"/>
            <a:r>
              <a:rPr lang="en-US" dirty="0"/>
              <a:t>Avoid streets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7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007F0-DEA6-47D3-A08B-D9E33906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Rules and safety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157A-C682-4C0E-B32E-9FAECCC0C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Players must follow all NYS laws and school regulations.</a:t>
            </a:r>
          </a:p>
          <a:p>
            <a:r>
              <a:rPr lang="en-US" dirty="0"/>
              <a:t>All players must have their bandanas and IDs with them at all times while in play. Bandanas cannot be obstructed from view.</a:t>
            </a:r>
          </a:p>
          <a:p>
            <a:r>
              <a:rPr lang="en-US" dirty="0"/>
              <a:t>Do not bother the non-players, and no using them for shield/assistance!</a:t>
            </a:r>
          </a:p>
          <a:p>
            <a:r>
              <a:rPr lang="en-US" b="1" dirty="0"/>
              <a:t>NO VEHICLES OF ANY KIND</a:t>
            </a:r>
            <a:endParaRPr lang="en-US" dirty="0"/>
          </a:p>
          <a:p>
            <a:r>
              <a:rPr lang="en-US" dirty="0"/>
              <a:t>No play indoors, blasters must be concealed at all times while in a building. </a:t>
            </a:r>
          </a:p>
          <a:p>
            <a:endParaRPr lang="en-US" dirty="0"/>
          </a:p>
        </p:txBody>
      </p:sp>
      <p:pic>
        <p:nvPicPr>
          <p:cNvPr id="5124" name="Picture 4" descr="Image result for nerf vehicle">
            <a:extLst>
              <a:ext uri="{FF2B5EF4-FFF2-40B4-BE49-F238E27FC236}">
                <a16:creationId xmlns:a16="http://schemas.microsoft.com/office/drawing/2014/main" id="{11915A38-A981-434F-B6C8-84136424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434863"/>
            <a:ext cx="2649745" cy="24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nerf vehicle">
            <a:extLst>
              <a:ext uri="{FF2B5EF4-FFF2-40B4-BE49-F238E27FC236}">
                <a16:creationId xmlns:a16="http://schemas.microsoft.com/office/drawing/2014/main" id="{1A032D68-9D7C-4000-A072-89E874D3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886" y="4572777"/>
            <a:ext cx="3817436" cy="21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heelys kid">
            <a:extLst>
              <a:ext uri="{FF2B5EF4-FFF2-40B4-BE49-F238E27FC236}">
                <a16:creationId xmlns:a16="http://schemas.microsoft.com/office/drawing/2014/main" id="{6B7D0BDF-280B-40E5-BEED-3BF08BB2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2" y="208395"/>
            <a:ext cx="3799070" cy="19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human shield game">
            <a:extLst>
              <a:ext uri="{FF2B5EF4-FFF2-40B4-BE49-F238E27FC236}">
                <a16:creationId xmlns:a16="http://schemas.microsoft.com/office/drawing/2014/main" id="{86DB0E45-6D12-4DB9-B98E-0349677FD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115288"/>
            <a:ext cx="2027583" cy="200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1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man&#10;&#10;Description generated with very high confidence">
            <a:extLst>
              <a:ext uri="{FF2B5EF4-FFF2-40B4-BE49-F238E27FC236}">
                <a16:creationId xmlns:a16="http://schemas.microsoft.com/office/drawing/2014/main" id="{5BD15D3B-3E78-4022-BC32-39B36F5CD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71" y="2754778"/>
            <a:ext cx="2200582" cy="3286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CE1975-4035-4D9A-A08C-D51DE3B5D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Rules and Safety, continued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3204A-54CA-4650-B6C1-9C45C1DB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623536" cy="3880773"/>
          </a:xfrm>
        </p:spPr>
        <p:txBody>
          <a:bodyPr/>
          <a:lstStyle/>
          <a:p>
            <a:r>
              <a:rPr lang="en-US" b="1" dirty="0"/>
              <a:t>Do not conceal blasters in tactical apparel.</a:t>
            </a:r>
            <a:endParaRPr lang="en-US" dirty="0"/>
          </a:p>
          <a:p>
            <a:r>
              <a:rPr lang="en-US" b="1" dirty="0"/>
              <a:t>No face wraps or masks (can paint but must be identifiable) </a:t>
            </a:r>
            <a:endParaRPr lang="en-US" dirty="0"/>
          </a:p>
          <a:p>
            <a:r>
              <a:rPr lang="en-US" b="1" dirty="0"/>
              <a:t>No climbing or jumping off anything higher than your chest</a:t>
            </a:r>
            <a:endParaRPr lang="en-US" dirty="0"/>
          </a:p>
          <a:p>
            <a:r>
              <a:rPr lang="en-US" dirty="0"/>
              <a:t>Rule 6: Don’t be a Dick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49100-C6DA-4074-84DF-8E2596934CCA}"/>
              </a:ext>
            </a:extLst>
          </p:cNvPr>
          <p:cNvSpPr/>
          <p:nvPr/>
        </p:nvSpPr>
        <p:spPr>
          <a:xfrm>
            <a:off x="7606747" y="34290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2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D238-D0B4-4D09-81BD-01A1405A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Strikes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F4C5-855A-4CD4-BF71-7D6AA1D8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777" y="1426817"/>
            <a:ext cx="9102770" cy="2305394"/>
          </a:xfrm>
        </p:spPr>
        <p:txBody>
          <a:bodyPr>
            <a:noAutofit/>
          </a:bodyPr>
          <a:lstStyle/>
          <a:p>
            <a:pPr fontAlgn="base"/>
            <a:r>
              <a:rPr lang="en-US" sz="3000" dirty="0"/>
              <a:t>Strikes are given for unsafe or unsportsmanlike gameplay is </a:t>
            </a:r>
            <a:r>
              <a:rPr lang="en-US" sz="3000" dirty="0" err="1"/>
              <a:t>strikeable</a:t>
            </a:r>
            <a:r>
              <a:rPr lang="en-US" sz="3000" dirty="0"/>
              <a:t> at a moderator’s discretion.</a:t>
            </a:r>
          </a:p>
          <a:p>
            <a:pPr fontAlgn="base"/>
            <a:r>
              <a:rPr lang="en-US" sz="3000" dirty="0"/>
              <a:t>CATCH-ALL RULE: moderators reserve the right to make new rulings on unforeseen scenarios which violate the spirit of the game.</a:t>
            </a:r>
          </a:p>
          <a:p>
            <a:r>
              <a:rPr lang="en-US" sz="3000" b="1" i="1" dirty="0"/>
              <a:t>If you receive three strikes, you are banned from the current game.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3E4308-6316-4276-A1E3-EC0E32F60A7F}"/>
              </a:ext>
            </a:extLst>
          </p:cNvPr>
          <p:cNvSpPr/>
          <p:nvPr/>
        </p:nvSpPr>
        <p:spPr>
          <a:xfrm>
            <a:off x="494682" y="1285461"/>
            <a:ext cx="11618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FF0000"/>
                </a:solidFill>
                <a:effectLst/>
              </a:rPr>
              <a:t>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97A53D-C83B-49B1-A8DC-4D28723C4481}"/>
              </a:ext>
            </a:extLst>
          </p:cNvPr>
          <p:cNvSpPr/>
          <p:nvPr/>
        </p:nvSpPr>
        <p:spPr>
          <a:xfrm>
            <a:off x="494682" y="2623041"/>
            <a:ext cx="11618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FF0000"/>
                </a:solidFill>
                <a:effectLst/>
              </a:rPr>
              <a:t>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13323B-9FAB-4AA2-8E3C-E1A6B2F1F87F}"/>
              </a:ext>
            </a:extLst>
          </p:cNvPr>
          <p:cNvSpPr/>
          <p:nvPr/>
        </p:nvSpPr>
        <p:spPr>
          <a:xfrm>
            <a:off x="494681" y="4257935"/>
            <a:ext cx="11618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FF0000"/>
                </a:solidFill>
                <a:effectLst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0055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A80163-E18D-4E87-98CD-1D168D067EE3}"/>
              </a:ext>
            </a:extLst>
          </p:cNvPr>
          <p:cNvSpPr/>
          <p:nvPr/>
        </p:nvSpPr>
        <p:spPr>
          <a:xfrm>
            <a:off x="185529" y="119269"/>
            <a:ext cx="1007165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</a:rPr>
              <a:t>Equipment Checks</a:t>
            </a:r>
            <a:endParaRPr lang="en-US" dirty="0">
              <a:solidFill>
                <a:schemeClr val="accent1"/>
              </a:solidFill>
            </a:endParaRPr>
          </a:p>
          <a:p>
            <a:pPr indent="-257175"/>
            <a:br>
              <a:rPr lang="en-US" dirty="0"/>
            </a:br>
            <a:r>
              <a:rPr lang="en-US" b="1" u="sng" dirty="0">
                <a:solidFill>
                  <a:srgbClr val="3F3F3F"/>
                </a:solidFill>
                <a:latin typeface="Times New Roman" panose="02020603050405020304" pitchFamily="18" charset="0"/>
              </a:rPr>
              <a:t>All</a:t>
            </a:r>
            <a:r>
              <a:rPr lang="en-US" dirty="0">
                <a:solidFill>
                  <a:srgbClr val="3F3F3F"/>
                </a:solidFill>
                <a:latin typeface="Times New Roman" panose="02020603050405020304" pitchFamily="18" charset="0"/>
              </a:rPr>
              <a:t> blasters must be approved by a moderator and given a </a:t>
            </a:r>
            <a:r>
              <a:rPr lang="en-US" dirty="0" err="1">
                <a:solidFill>
                  <a:srgbClr val="3F3F3F"/>
                </a:solidFill>
                <a:latin typeface="Times New Roman" panose="02020603050405020304" pitchFamily="18" charset="0"/>
              </a:rPr>
              <a:t>ziptie</a:t>
            </a:r>
            <a:r>
              <a:rPr lang="en-US" dirty="0">
                <a:solidFill>
                  <a:srgbClr val="3F3F3F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  <a:p>
            <a:pPr marL="1270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F3F3F"/>
                </a:solidFill>
                <a:latin typeface="Times New Roman" panose="02020603050405020304" pitchFamily="18" charset="0"/>
              </a:rPr>
              <a:t>No hard-plastic-tip darts</a:t>
            </a:r>
            <a:endParaRPr lang="en-US" dirty="0">
              <a:solidFill>
                <a:srgbClr val="000000"/>
              </a:solidFill>
              <a:latin typeface="Roboto"/>
            </a:endParaRPr>
          </a:p>
          <a:p>
            <a:pPr indent="-257175"/>
            <a:br>
              <a:rPr lang="en-US" dirty="0"/>
            </a:br>
            <a:r>
              <a:rPr lang="en-US" dirty="0">
                <a:solidFill>
                  <a:srgbClr val="3F3F3F"/>
                </a:solidFill>
                <a:latin typeface="Times New Roman" panose="02020603050405020304" pitchFamily="18" charset="0"/>
              </a:rPr>
              <a:t>Socks must be empty, but can be held together with one rubber band or a single wrap of electrical tape. </a:t>
            </a:r>
            <a:endParaRPr lang="en-US" dirty="0"/>
          </a:p>
          <a:p>
            <a:pPr indent="-257175"/>
            <a:br>
              <a:rPr lang="en-US" dirty="0"/>
            </a:br>
            <a:r>
              <a:rPr lang="en-US" dirty="0">
                <a:solidFill>
                  <a:srgbClr val="3F3F3F"/>
                </a:solidFill>
                <a:latin typeface="Times New Roman" panose="02020603050405020304" pitchFamily="18" charset="0"/>
              </a:rPr>
              <a:t>Blasters must not be painted in an overly realistic manner; tips must remain blaze orange (NYS law)</a:t>
            </a:r>
            <a:endParaRPr lang="en-US" dirty="0"/>
          </a:p>
          <a:p>
            <a:pPr indent="-257175"/>
            <a:br>
              <a:rPr lang="en-US" dirty="0"/>
            </a:br>
            <a:r>
              <a:rPr lang="en-US" dirty="0">
                <a:solidFill>
                  <a:srgbClr val="3F3F3F"/>
                </a:solidFill>
                <a:latin typeface="Times New Roman" panose="02020603050405020304" pitchFamily="18" charset="0"/>
              </a:rPr>
              <a:t>Nothing smaller than a </a:t>
            </a:r>
            <a:r>
              <a:rPr lang="en-US" dirty="0" err="1">
                <a:solidFill>
                  <a:srgbClr val="3F3F3F"/>
                </a:solidFill>
                <a:latin typeface="Times New Roman" panose="02020603050405020304" pitchFamily="18" charset="0"/>
              </a:rPr>
              <a:t>Hammershot</a:t>
            </a:r>
            <a:r>
              <a:rPr lang="en-US" dirty="0">
                <a:solidFill>
                  <a:srgbClr val="3F3F3F"/>
                </a:solidFill>
                <a:latin typeface="Times New Roman" panose="02020603050405020304" pitchFamily="18" charset="0"/>
              </a:rPr>
              <a:t> → → → → → → → → → 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3F3F3F"/>
                </a:solidFill>
                <a:latin typeface="Times New Roman" panose="02020603050405020304" pitchFamily="18" charset="0"/>
              </a:rPr>
              <a:t>Velcro-tipped darts may not be fired out of blowguns.</a:t>
            </a:r>
            <a:endParaRPr lang="en-US" dirty="0"/>
          </a:p>
          <a:p>
            <a:pPr marL="139700"/>
            <a:br>
              <a:rPr lang="en-US" dirty="0"/>
            </a:br>
            <a:r>
              <a:rPr lang="en-US" b="1" dirty="0">
                <a:solidFill>
                  <a:srgbClr val="3F3F3F"/>
                </a:solidFill>
                <a:latin typeface="Times New Roman" panose="02020603050405020304" pitchFamily="18" charset="0"/>
              </a:rPr>
              <a:t>NO MELEE WEAPONS</a:t>
            </a:r>
          </a:p>
          <a:p>
            <a:pPr marL="139700"/>
            <a:r>
              <a:rPr lang="en-US" sz="500" b="1" dirty="0">
                <a:solidFill>
                  <a:srgbClr val="3F3F3F"/>
                </a:solidFill>
                <a:latin typeface="Times New Roman" panose="02020603050405020304" pitchFamily="18" charset="0"/>
              </a:rPr>
              <a:t>“But what about brawl weapons”</a:t>
            </a:r>
          </a:p>
          <a:p>
            <a:pPr marL="139700"/>
            <a:r>
              <a:rPr lang="en-US" sz="500" b="1" dirty="0">
                <a:solidFill>
                  <a:srgbClr val="3F3F3F"/>
                </a:solidFill>
                <a:latin typeface="Times New Roman" panose="02020603050405020304" pitchFamily="18" charset="0"/>
              </a:rPr>
              <a:t>Tom 2015-2018</a:t>
            </a:r>
            <a:endParaRPr lang="en-US" sz="500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6146" name="Picture 2" descr="Image result for hammer shot">
            <a:extLst>
              <a:ext uri="{FF2B5EF4-FFF2-40B4-BE49-F238E27FC236}">
                <a16:creationId xmlns:a16="http://schemas.microsoft.com/office/drawing/2014/main" id="{E9D604C8-5228-4505-947C-2FFB949C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82" y="4192293"/>
            <a:ext cx="4320692" cy="25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26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0E34F-F89C-445F-A387-949B2CE6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Door Zones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EB3EB-5C4B-4DB9-A3F4-383181375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The area within five heel-to-toe steps of a door is considered a safe zone. Safe to load and unload blasters. </a:t>
            </a:r>
          </a:p>
          <a:p>
            <a:pPr fontAlgn="base"/>
            <a:r>
              <a:rPr lang="en-US" dirty="0"/>
              <a:t>NO SAME-DOOR TAGS</a:t>
            </a:r>
          </a:p>
          <a:p>
            <a:pPr fontAlgn="base"/>
            <a:r>
              <a:rPr lang="en-US" dirty="0"/>
              <a:t>Door zones are safe for both humans and zombies.</a:t>
            </a:r>
          </a:p>
          <a:p>
            <a:pPr fontAlgn="base"/>
            <a:r>
              <a:rPr lang="en-US" dirty="0"/>
              <a:t>Door zones are not active during night missions.</a:t>
            </a:r>
          </a:p>
          <a:p>
            <a:pPr fontAlgn="base"/>
            <a:r>
              <a:rPr lang="en-US" dirty="0"/>
              <a:t>Camping door zones is a </a:t>
            </a:r>
            <a:r>
              <a:rPr lang="en-US" dirty="0" err="1"/>
              <a:t>strikeable</a:t>
            </a:r>
            <a:r>
              <a:rPr lang="en-US" dirty="0"/>
              <a:t> offence.</a:t>
            </a:r>
          </a:p>
          <a:p>
            <a:pPr fontAlgn="base"/>
            <a:r>
              <a:rPr lang="en-US" dirty="0"/>
              <a:t>Bus stops are considered door zones when the bus is there and the doors are open.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7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819E-41BF-46B5-8966-3C0EAA81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23F6E-80C7-4795-86AF-54036E3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395" y="1270000"/>
            <a:ext cx="8596668" cy="3880773"/>
          </a:xfrm>
        </p:spPr>
        <p:txBody>
          <a:bodyPr/>
          <a:lstStyle/>
          <a:p>
            <a:r>
              <a:rPr lang="en-US" dirty="0"/>
              <a:t>Human and zombie players receive tickets for going to missions, turning players into zombies, etc.</a:t>
            </a:r>
          </a:p>
          <a:p>
            <a:r>
              <a:rPr lang="en-US" dirty="0"/>
              <a:t>The amount of tickets for each event goes as follows</a:t>
            </a:r>
          </a:p>
          <a:p>
            <a:pPr lvl="1"/>
            <a:r>
              <a:rPr lang="en-US" dirty="0"/>
              <a:t>Day mission 5 tickets, Night mission 10 tickets, 1 Kill = 5 tickets</a:t>
            </a:r>
          </a:p>
          <a:p>
            <a:r>
              <a:rPr lang="en-US" dirty="0"/>
              <a:t>These tickets are used in order to buy perks from our store </a:t>
            </a:r>
          </a:p>
        </p:txBody>
      </p:sp>
    </p:spTree>
    <p:extLst>
      <p:ext uri="{BB962C8B-B14F-4D97-AF65-F5344CB8AC3E}">
        <p14:creationId xmlns:p14="http://schemas.microsoft.com/office/powerpoint/2010/main" val="210225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38E5-26FC-4C0B-8361-48F753F5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Missions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9B461-74DF-4D65-9F57-BB197CBB2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Missions are announced via text and e-mail, and are divided into three  types:</a:t>
            </a:r>
          </a:p>
          <a:p>
            <a:pPr lvl="1"/>
            <a:r>
              <a:rPr lang="en-US" dirty="0"/>
              <a:t>- Main: Large scale missions covering the entire campus.</a:t>
            </a:r>
          </a:p>
          <a:p>
            <a:pPr lvl="1"/>
            <a:r>
              <a:rPr lang="en-US" dirty="0"/>
              <a:t>-  Side: Smaller missions meant to be quicker.</a:t>
            </a:r>
          </a:p>
          <a:p>
            <a:pPr lvl="1" fontAlgn="base"/>
            <a:r>
              <a:rPr lang="en-US" dirty="0"/>
              <a:t>- Secret: Small, hidden missions with special rewards</a:t>
            </a:r>
          </a:p>
          <a:p>
            <a:r>
              <a:rPr lang="en-US" b="1" dirty="0"/>
              <a:t>Keep in mind that some</a:t>
            </a:r>
            <a:endParaRPr lang="en-US" dirty="0"/>
          </a:p>
          <a:p>
            <a:r>
              <a:rPr lang="en-US" b="1" dirty="0"/>
              <a:t>objectives can shorten or unlock other missions.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2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1566-266A-4F4B-98A0-F947BD27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NIGHT ZERO MISSION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AD4F-27AA-44BC-BC7B-2FEBD4E8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Mission at 11:55 PM for all players on October 31, 2018</a:t>
            </a:r>
          </a:p>
          <a:p>
            <a:pPr fontAlgn="base"/>
            <a:r>
              <a:rPr lang="en-US" dirty="0"/>
              <a:t>Stun timer is 5 minutes for zombies</a:t>
            </a:r>
          </a:p>
          <a:p>
            <a:pPr fontAlgn="base"/>
            <a:r>
              <a:rPr lang="en-US" dirty="0"/>
              <a:t>Incubation - Go to library commuter lounge</a:t>
            </a:r>
          </a:p>
          <a:p>
            <a:pPr fontAlgn="base"/>
            <a:r>
              <a:rPr lang="en-US" dirty="0"/>
              <a:t>Rewards will be given for showing up and completing the mission</a:t>
            </a:r>
          </a:p>
          <a:p>
            <a:pPr fontAlgn="base"/>
            <a:r>
              <a:rPr lang="en-US" b="1" dirty="0"/>
              <a:t>Come at your own risk!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54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F59FCC-E683-4916-A99C-1AF103DB60AA}"/>
              </a:ext>
            </a:extLst>
          </p:cNvPr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4400" dirty="0">
                <a:solidFill>
                  <a:srgbClr val="FFCA08"/>
                </a:solidFill>
                <a:latin typeface="Times New Roman" panose="02020603050405020304" pitchFamily="18" charset="0"/>
              </a:rPr>
              <a:t>Have fun!</a:t>
            </a:r>
            <a:endParaRPr lang="en-US" dirty="0"/>
          </a:p>
          <a:p>
            <a:pPr indent="-257175"/>
            <a:br>
              <a:rPr lang="en-US" dirty="0"/>
            </a:br>
            <a:r>
              <a:rPr lang="en-US" sz="44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ANY QUESTIONS?</a:t>
            </a:r>
            <a:endParaRPr lang="en-US" dirty="0"/>
          </a:p>
          <a:p>
            <a:pPr indent="-257175"/>
            <a:br>
              <a:rPr lang="en-US" dirty="0"/>
            </a:br>
            <a:r>
              <a:rPr lang="en-US" sz="3200" i="1" dirty="0">
                <a:solidFill>
                  <a:srgbClr val="3F3F3F"/>
                </a:solidFill>
                <a:latin typeface="Times New Roman" panose="02020603050405020304" pitchFamily="18" charset="0"/>
              </a:rPr>
              <a:t>Ask us or find us at:</a:t>
            </a:r>
            <a:endParaRPr lang="en-US" dirty="0"/>
          </a:p>
          <a:p>
            <a:pPr indent="-257175"/>
            <a:r>
              <a:rPr lang="en-US" u="sng" dirty="0">
                <a:solidFill>
                  <a:srgbClr val="2998E3"/>
                </a:solidFill>
                <a:latin typeface="Times New Roman" panose="02020603050405020304" pitchFamily="18" charset="0"/>
                <a:hlinkClick r:id="rId2"/>
              </a:rPr>
              <a:t>www.sbhvz.com</a:t>
            </a:r>
            <a:endParaRPr lang="en-US" dirty="0"/>
          </a:p>
          <a:p>
            <a:pPr indent="-257175"/>
            <a:r>
              <a:rPr lang="en-US" u="sng" dirty="0">
                <a:solidFill>
                  <a:srgbClr val="2998E3"/>
                </a:solidFill>
                <a:latin typeface="Times New Roman" panose="02020603050405020304" pitchFamily="18" charset="0"/>
                <a:hlinkClick r:id="rId3"/>
              </a:rPr>
              <a:t>www.facebook.com/groups/stonybrookhvz</a:t>
            </a:r>
            <a:endParaRPr lang="en-US" dirty="0"/>
          </a:p>
          <a:p>
            <a:pPr indent="-257175"/>
            <a:r>
              <a:rPr lang="en-US" u="sng" dirty="0">
                <a:solidFill>
                  <a:srgbClr val="3F3F3F"/>
                </a:solidFill>
                <a:latin typeface="Times New Roman" panose="02020603050405020304" pitchFamily="18" charset="0"/>
              </a:rPr>
              <a:t>SAC KIOSK 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7170" name="Picture 2" descr="Image may contain: 12 people">
            <a:extLst>
              <a:ext uri="{FF2B5EF4-FFF2-40B4-BE49-F238E27FC236}">
                <a16:creationId xmlns:a16="http://schemas.microsoft.com/office/drawing/2014/main" id="{D248EECE-73E4-4EC3-9DC5-836C766A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6645"/>
            <a:ext cx="6528904" cy="48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0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CAC-0144-4207-81C4-2F8617BF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Humans vs. Zombies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1B80-1A1D-4F03-8345-6F8BA3B2D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A game of organized tag played between two opposing teams.</a:t>
            </a:r>
          </a:p>
          <a:p>
            <a:pPr algn="ctr"/>
            <a:r>
              <a:rPr lang="en-US" dirty="0"/>
              <a:t>The game starts Wednesday October 31</a:t>
            </a:r>
            <a:r>
              <a:rPr lang="en-US" baseline="30000" dirty="0"/>
              <a:t>st</a:t>
            </a:r>
            <a:r>
              <a:rPr lang="en-US" dirty="0"/>
              <a:t>  at 11.55PM.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90676-4ED8-4E13-B293-4B2DC351BDFC}"/>
              </a:ext>
            </a:extLst>
          </p:cNvPr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8985A96-DD5D-46E6-A9D4-54C75F52207F}"/>
                  </a:ext>
                </a:extLst>
              </p14:cNvPr>
              <p14:cNvContentPartPr/>
              <p14:nvPr/>
            </p14:nvContentPartPr>
            <p14:xfrm>
              <a:off x="2925000" y="4274820"/>
              <a:ext cx="115560" cy="1827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8985A96-DD5D-46E6-A9D4-54C75F5220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6000" y="4265820"/>
                <a:ext cx="133200" cy="18453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1A4EDEF-6096-4C80-95C3-F967EFD780E8}"/>
              </a:ext>
            </a:extLst>
          </p:cNvPr>
          <p:cNvSpPr txBox="1"/>
          <p:nvPr/>
        </p:nvSpPr>
        <p:spPr>
          <a:xfrm>
            <a:off x="1394847" y="4928461"/>
            <a:ext cx="92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 31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3B1E0-C9D2-410F-B719-530D89CAA02B}"/>
              </a:ext>
            </a:extLst>
          </p:cNvPr>
          <p:cNvSpPr txBox="1"/>
          <p:nvPr/>
        </p:nvSpPr>
        <p:spPr>
          <a:xfrm>
            <a:off x="3378631" y="4928461"/>
            <a:ext cx="76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ECF627-9018-42E9-AE56-6D5AC49A8D5F}"/>
              </a:ext>
            </a:extLst>
          </p:cNvPr>
          <p:cNvSpPr txBox="1"/>
          <p:nvPr/>
        </p:nvSpPr>
        <p:spPr>
          <a:xfrm>
            <a:off x="2091627" y="3797971"/>
            <a:ext cx="204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Game starts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14136F-123E-497A-8674-C80D4A321C4C}"/>
              </a:ext>
            </a:extLst>
          </p:cNvPr>
          <p:cNvSpPr txBox="1"/>
          <p:nvPr/>
        </p:nvSpPr>
        <p:spPr>
          <a:xfrm>
            <a:off x="2588217" y="6102540"/>
            <a:ext cx="79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11:55</a:t>
            </a:r>
          </a:p>
        </p:txBody>
      </p:sp>
      <p:pic>
        <p:nvPicPr>
          <p:cNvPr id="2050" name="Picture 2" descr="Image may contain: 15 people, indoor">
            <a:extLst>
              <a:ext uri="{FF2B5EF4-FFF2-40B4-BE49-F238E27FC236}">
                <a16:creationId xmlns:a16="http://schemas.microsoft.com/office/drawing/2014/main" id="{BA159A4E-EEF7-4795-B7C0-6429F7CF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95" y="3319559"/>
            <a:ext cx="4826705" cy="321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58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7A1531-8FC5-4594-9324-BE1CEFAB6626}"/>
              </a:ext>
            </a:extLst>
          </p:cNvPr>
          <p:cNvSpPr/>
          <p:nvPr/>
        </p:nvSpPr>
        <p:spPr>
          <a:xfrm>
            <a:off x="0" y="0"/>
            <a:ext cx="10482470" cy="812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solidFill>
                  <a:srgbClr val="FFCA08"/>
                </a:solidFill>
                <a:latin typeface="Trebuchet MS" panose="020B0603020202020204" pitchFamily="34" charset="0"/>
              </a:rPr>
              <a:t>LIKE OUR PAGE and FOLLOW OUR INSTAGRAM</a:t>
            </a:r>
            <a:endParaRPr lang="en-US" sz="4500" dirty="0"/>
          </a:p>
          <a:p>
            <a:pPr marL="149225" indent="-107950" algn="ctr">
              <a:spcBef>
                <a:spcPts val="750"/>
              </a:spcBef>
            </a:pPr>
            <a:br>
              <a:rPr lang="en-US" sz="4500" dirty="0"/>
            </a:br>
            <a:r>
              <a:rPr lang="en-US" sz="4500" dirty="0">
                <a:solidFill>
                  <a:srgbClr val="3F3F3F"/>
                </a:solidFill>
                <a:latin typeface="Trebuchet MS" panose="020B0603020202020204" pitchFamily="34" charset="0"/>
              </a:rPr>
              <a:t>FACEBOOK</a:t>
            </a:r>
            <a:endParaRPr lang="en-US" sz="4500" dirty="0"/>
          </a:p>
          <a:p>
            <a:pPr marL="149225" indent="-107950" algn="ctr">
              <a:spcBef>
                <a:spcPts val="750"/>
              </a:spcBef>
            </a:pPr>
            <a:r>
              <a:rPr lang="en-US" sz="4500" u="sng" dirty="0">
                <a:solidFill>
                  <a:srgbClr val="2998E3"/>
                </a:solidFill>
                <a:latin typeface="Trebuchet MS" panose="020B0603020202020204" pitchFamily="34" charset="0"/>
                <a:hlinkClick r:id="rId2"/>
              </a:rPr>
              <a:t>https://www.facebook.com/SBUHumansvsZombies/</a:t>
            </a:r>
            <a:endParaRPr lang="en-US" sz="4500" dirty="0"/>
          </a:p>
          <a:p>
            <a:pPr marL="149225" indent="-107950" algn="ctr">
              <a:spcBef>
                <a:spcPts val="750"/>
              </a:spcBef>
            </a:pPr>
            <a:br>
              <a:rPr lang="en-US" sz="4500" dirty="0"/>
            </a:br>
            <a:r>
              <a:rPr lang="en-US" sz="4500" dirty="0">
                <a:solidFill>
                  <a:srgbClr val="3F3F3F"/>
                </a:solidFill>
                <a:latin typeface="Trebuchet MS" panose="020B0603020202020204" pitchFamily="34" charset="0"/>
              </a:rPr>
              <a:t>INSTAGRAM NAME</a:t>
            </a:r>
            <a:endParaRPr lang="en-US" sz="4500" dirty="0"/>
          </a:p>
          <a:p>
            <a:pPr marL="149225" indent="-107950" algn="ctr">
              <a:spcBef>
                <a:spcPts val="750"/>
              </a:spcBef>
            </a:pPr>
            <a:r>
              <a:rPr lang="en-US" sz="4500" dirty="0" err="1">
                <a:solidFill>
                  <a:srgbClr val="3F3F3F"/>
                </a:solidFill>
                <a:latin typeface="Trebuchet MS" panose="020B0603020202020204" pitchFamily="34" charset="0"/>
              </a:rPr>
              <a:t>sbhvz</a:t>
            </a:r>
            <a:endParaRPr lang="en-US" sz="4500" dirty="0"/>
          </a:p>
          <a:p>
            <a:br>
              <a:rPr lang="en-US" sz="4500" dirty="0"/>
            </a:b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42520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A010-B43A-4472-9850-0DD20790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What is a human?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BCFAA-E5B0-4641-86D9-2463F8F2B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Players start the game as human, other than Original Zombie.</a:t>
            </a:r>
          </a:p>
          <a:p>
            <a:pPr fontAlgn="base"/>
            <a:r>
              <a:rPr lang="en-US" dirty="0"/>
              <a:t>Humans denoted by the </a:t>
            </a:r>
            <a:r>
              <a:rPr lang="en-US" dirty="0" err="1"/>
              <a:t>SBHvZ</a:t>
            </a:r>
            <a:r>
              <a:rPr lang="en-US" dirty="0"/>
              <a:t> bandana on upper arm.</a:t>
            </a:r>
          </a:p>
          <a:p>
            <a:pPr fontAlgn="base"/>
            <a:r>
              <a:rPr lang="en-US" dirty="0"/>
              <a:t>Humans may stun zombies using a moderator-approved blaster, clean socks or thrown darts. </a:t>
            </a:r>
            <a:r>
              <a:rPr lang="en-US" u="sng" dirty="0"/>
              <a:t>No intentional headshots</a:t>
            </a:r>
            <a:r>
              <a:rPr lang="en-US" dirty="0"/>
              <a:t>!</a:t>
            </a:r>
          </a:p>
          <a:p>
            <a:pPr fontAlgn="base"/>
            <a:r>
              <a:rPr lang="en-US" dirty="0"/>
              <a:t>If a human is tagged, they become a zombie player</a:t>
            </a:r>
          </a:p>
        </p:txBody>
      </p:sp>
      <p:pic>
        <p:nvPicPr>
          <p:cNvPr id="4098" name="Picture 2" descr="Image may contain: 1 person">
            <a:extLst>
              <a:ext uri="{FF2B5EF4-FFF2-40B4-BE49-F238E27FC236}">
                <a16:creationId xmlns:a16="http://schemas.microsoft.com/office/drawing/2014/main" id="{3A180259-32A7-4B93-98B6-920BB6E65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60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77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434D-3BC0-4D17-9F06-BE60DD21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What is a zombie?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D4431-8754-4AC5-8562-80EB9EB3D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94" y="2159331"/>
            <a:ext cx="3691116" cy="388077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Zombies wear bandana around their forehead when active, around neck when stunned (exit gameplay/take T-pose)</a:t>
            </a:r>
          </a:p>
          <a:p>
            <a:pPr fontAlgn="base"/>
            <a:r>
              <a:rPr lang="en-US" dirty="0"/>
              <a:t>T-pose!</a:t>
            </a:r>
          </a:p>
          <a:p>
            <a:pPr fontAlgn="base"/>
            <a:r>
              <a:rPr lang="en-US" dirty="0"/>
              <a:t>Zombie players may not carry blasters or pick up darts. </a:t>
            </a:r>
          </a:p>
          <a:p>
            <a:pPr fontAlgn="base"/>
            <a:r>
              <a:rPr lang="en-US" dirty="0"/>
              <a:t>Stunned by humans with darts and/or socks</a:t>
            </a:r>
          </a:p>
          <a:p>
            <a:pPr fontAlgn="base"/>
            <a:r>
              <a:rPr lang="en-US" dirty="0"/>
              <a:t>When a zombie tags a human player they must take their kill code. If they fail to the kill is null and void.</a:t>
            </a:r>
          </a:p>
          <a:p>
            <a:endParaRPr lang="en-US" dirty="0"/>
          </a:p>
        </p:txBody>
      </p:sp>
      <p:pic>
        <p:nvPicPr>
          <p:cNvPr id="3074" name="Picture 2" descr="Image may contain: 29 people, people smiling">
            <a:extLst>
              <a:ext uri="{FF2B5EF4-FFF2-40B4-BE49-F238E27FC236}">
                <a16:creationId xmlns:a16="http://schemas.microsoft.com/office/drawing/2014/main" id="{318AD31C-1E42-4E4D-9B38-E4BFFAB65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 r="3" b="3"/>
          <a:stretch/>
        </p:blipFill>
        <p:spPr bwMode="auto">
          <a:xfrm>
            <a:off x="5400403" y="2159331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1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A57B-B2E6-4A5C-A079-7CBB7EC7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Original Zombie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C4888-4E19-4278-84A3-844BB2937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game starts with a singular zombie known as the original zombie</a:t>
            </a:r>
          </a:p>
          <a:p>
            <a:r>
              <a:rPr lang="en-US" dirty="0"/>
              <a:t>The original zombie is dressed as a human player and is not stunnable until they make their first tag.</a:t>
            </a:r>
          </a:p>
          <a:p>
            <a:r>
              <a:rPr lang="en-US" dirty="0"/>
              <a:t>For 10 minutes after their first tag they are allowed to continue to look as a human, after which if they have yet to be stunned by a player they must put their bandana on their head.</a:t>
            </a:r>
          </a:p>
          <a:p>
            <a:r>
              <a:rPr lang="en-US" dirty="0"/>
              <a:t>Players must enter the raffle to be considered to be the original zombie and the OZ will be contacted by the mods before the game starts</a:t>
            </a:r>
          </a:p>
        </p:txBody>
      </p:sp>
    </p:spTree>
    <p:extLst>
      <p:ext uri="{BB962C8B-B14F-4D97-AF65-F5344CB8AC3E}">
        <p14:creationId xmlns:p14="http://schemas.microsoft.com/office/powerpoint/2010/main" val="169626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C5D9-0C93-4735-8028-8E46A6C8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give people your kill code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1CDE4-C161-4043-8718-E6BB665D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3006-3492-4AF6-BF9B-5604C9D6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Stuns and Incubation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3805-18B4-4836-8791-8E21297A2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stun is when a zombie players is hit with a dart or a human player is either hit by a dart or tagged by a NPC</a:t>
            </a:r>
            <a:endParaRPr lang="de-DE" dirty="0"/>
          </a:p>
          <a:p>
            <a:pPr lvl="2" fontAlgn="base"/>
            <a:r>
              <a:rPr lang="de-DE" dirty="0"/>
              <a:t>12:01AM - 5:59PM: 10 minutes</a:t>
            </a:r>
          </a:p>
          <a:p>
            <a:pPr lvl="2" fontAlgn="base"/>
            <a:r>
              <a:rPr lang="de-DE" dirty="0"/>
              <a:t>6:00 PM - 12:00 AM: 5 minutes</a:t>
            </a:r>
            <a:endParaRPr lang="en-US" dirty="0"/>
          </a:p>
          <a:p>
            <a:r>
              <a:rPr lang="en-US" dirty="0"/>
              <a:t>Incubation is when a human player is tagged by a Zombie during the game </a:t>
            </a:r>
          </a:p>
          <a:p>
            <a:pPr lvl="1" fontAlgn="base"/>
            <a:r>
              <a:rPr lang="en-US" dirty="0"/>
              <a:t>15 minutes</a:t>
            </a:r>
          </a:p>
          <a:p>
            <a:pPr lvl="1" fontAlgn="base"/>
            <a:r>
              <a:rPr lang="en-US" dirty="0"/>
              <a:t>Night Mission only: go to SAC, or wherever the kiosk mod is stationed, to drop your belongings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3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70A7-B049-4CFF-9A24-1078B56E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 moderator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1AC6A-E6F1-4F17-A142-2FFF464C4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Moderators wear a safety green shirt</a:t>
            </a:r>
          </a:p>
          <a:p>
            <a:pPr fontAlgn="base"/>
            <a:r>
              <a:rPr lang="en-US" dirty="0"/>
              <a:t>There are three different types of moderators ( Mobile mods, Kiosk mods, and NPC moderators)</a:t>
            </a:r>
          </a:p>
          <a:p>
            <a:pPr fontAlgn="base"/>
            <a:r>
              <a:rPr lang="en-US" dirty="0"/>
              <a:t>The mobile moderators enforce gameplay rules, and also settle tag disputes.</a:t>
            </a:r>
          </a:p>
          <a:p>
            <a:pPr fontAlgn="base"/>
            <a:r>
              <a:rPr lang="en-US" dirty="0"/>
              <a:t>Kiosk mods stay in the SAC kiosk, their purpose is to answer questions throughout the day and to make sure people can leave their things In the sac during  a night or day mission</a:t>
            </a:r>
          </a:p>
          <a:p>
            <a:pPr fontAlgn="base"/>
            <a:r>
              <a:rPr lang="en-US" dirty="0"/>
              <a:t>But what’s an NPC moderator</a:t>
            </a:r>
          </a:p>
          <a:p>
            <a:pPr marL="0" indent="0" fontAlgn="base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279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00B0-3211-48A9-B892-8E3488B7A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NPCs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3AEC-7BF9-4C59-B987-095DEFF51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                                     GENERAL NPC MECHANICS:</a:t>
            </a:r>
          </a:p>
          <a:p>
            <a:r>
              <a:rPr lang="en-US" dirty="0"/>
              <a:t>NPCs can be neutralized in a variety of ways. </a:t>
            </a:r>
          </a:p>
          <a:p>
            <a:r>
              <a:rPr lang="en-US" dirty="0"/>
              <a:t>Denoted by white mod bandana. Human NPCs wear their bandana on the arm; zombies, on the forehead. They will not be wearing their Highlighter yellow mod shirt</a:t>
            </a:r>
          </a:p>
          <a:p>
            <a:r>
              <a:rPr lang="en-US" dirty="0"/>
              <a:t>Human NPCs can stun both human and zombie players</a:t>
            </a:r>
          </a:p>
          <a:p>
            <a:r>
              <a:rPr lang="en-US" dirty="0"/>
              <a:t>Zombie NPCs can stun/kill human players</a:t>
            </a:r>
          </a:p>
          <a:p>
            <a:r>
              <a:rPr lang="en-US" dirty="0"/>
              <a:t>LISTEN DURING MISSION BRIEFINGS FOR MORE INFO ON NPC SPECIFICS.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466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</TotalTime>
  <Words>824</Words>
  <Application>Microsoft Office PowerPoint</Application>
  <PresentationFormat>Widescreen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Roboto</vt:lpstr>
      <vt:lpstr>Times New Roman</vt:lpstr>
      <vt:lpstr>Trebuchet MS</vt:lpstr>
      <vt:lpstr>Verdana</vt:lpstr>
      <vt:lpstr>Wingdings 3</vt:lpstr>
      <vt:lpstr>Facet</vt:lpstr>
      <vt:lpstr>HUMANS VS ZOMBIES Fall 2018</vt:lpstr>
      <vt:lpstr>What is Humans vs. Zombies</vt:lpstr>
      <vt:lpstr>What is a human?</vt:lpstr>
      <vt:lpstr>What is a zombie?</vt:lpstr>
      <vt:lpstr>What is the Original Zombie</vt:lpstr>
      <vt:lpstr>How to give people your kill code </vt:lpstr>
      <vt:lpstr>Stuns and Incubation  </vt:lpstr>
      <vt:lpstr>What is a moderator </vt:lpstr>
      <vt:lpstr>NPCs</vt:lpstr>
      <vt:lpstr>PLAY AREA!!!!</vt:lpstr>
      <vt:lpstr>General Rules and safety </vt:lpstr>
      <vt:lpstr>General Rules and Safety, continued </vt:lpstr>
      <vt:lpstr>Strikes  </vt:lpstr>
      <vt:lpstr>PowerPoint Presentation</vt:lpstr>
      <vt:lpstr>Door Zones  </vt:lpstr>
      <vt:lpstr>The Store</vt:lpstr>
      <vt:lpstr>Missions  </vt:lpstr>
      <vt:lpstr>NIGHT ZERO MISSION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HUMANS VS ZOMBIES Fall 2018</dc:title>
  <dc:creator>Matthew J Rinaldi</dc:creator>
  <cp:lastModifiedBy>Matthew Rinaldi</cp:lastModifiedBy>
  <cp:revision>19</cp:revision>
  <dcterms:created xsi:type="dcterms:W3CDTF">2018-08-30T12:34:10Z</dcterms:created>
  <dcterms:modified xsi:type="dcterms:W3CDTF">2018-08-30T16:40:47Z</dcterms:modified>
</cp:coreProperties>
</file>